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89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3" d="100"/>
          <a:sy n="63" d="100"/>
        </p:scale>
        <p:origin x="-315" y="-4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A126E-9D1F-4E7E-9781-C5AEE8970A4D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34D34-7C44-4F33-9DBC-97F550F27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2D07DC-C899-44F9-A3C7-C7D3881B398E}" type="slidenum">
              <a:rPr lang="en-US" altLang="en-US" sz="1200" b="0" smtClean="0">
                <a:solidFill>
                  <a:prstClr val="black"/>
                </a:solidFill>
              </a:rPr>
              <a:pPr/>
              <a:t>34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7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7517B2C-AC7A-4538-A6AC-711686C7828D}" type="slidenum">
              <a:rPr lang="en-US" altLang="en-US" sz="1200" b="0" smtClean="0">
                <a:solidFill>
                  <a:prstClr val="black"/>
                </a:solidFill>
              </a:rPr>
              <a:pPr/>
              <a:t>35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4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E8AA6BE-1477-4BE7-AB7F-4DCBF8946BA2}" type="slidenum">
              <a:rPr lang="en-US" altLang="en-US" sz="1200" b="0" smtClean="0">
                <a:solidFill>
                  <a:prstClr val="black"/>
                </a:solidFill>
              </a:rPr>
              <a:pPr/>
              <a:t>36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2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CF7C830-21E4-4425-954B-BF088BE1AAB2}" type="slidenum">
              <a:rPr lang="en-US" altLang="en-US" sz="1200" b="0" smtClean="0">
                <a:solidFill>
                  <a:prstClr val="black"/>
                </a:solidFill>
              </a:rPr>
              <a:pPr/>
              <a:t>37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819B6F0-3CC0-460C-BE79-67A4CB9919C1}" type="slidenum">
              <a:rPr lang="en-US" altLang="en-US" sz="1200" b="0" smtClean="0">
                <a:solidFill>
                  <a:prstClr val="black"/>
                </a:solidFill>
              </a:rPr>
              <a:pPr/>
              <a:t>38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969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F2FED2-CCE5-471B-93B0-41F2360353AA}" type="slidenum">
              <a:rPr lang="en-US" altLang="en-US" sz="1200" b="0" smtClean="0">
                <a:solidFill>
                  <a:prstClr val="black"/>
                </a:solidFill>
              </a:rPr>
              <a:pPr/>
              <a:t>39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5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D7CD71-F27A-4F6C-9600-7747370DE640}" type="slidenum">
              <a:rPr lang="en-US" altLang="en-US" sz="1200" b="0" smtClean="0">
                <a:solidFill>
                  <a:prstClr val="black"/>
                </a:solidFill>
              </a:rPr>
              <a:pPr/>
              <a:t>40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7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8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1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4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9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7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8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2D55-4446-4BD8-8CB3-0CFBD49F6850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8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71637"/>
            <a:ext cx="6051177" cy="501155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412" y="405466"/>
            <a:ext cx="6898342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Ở </a:t>
            </a:r>
            <a:r>
              <a:rPr lang="en-US" sz="2800" b="1" dirty="0" err="1" smtClean="0">
                <a:solidFill>
                  <a:srgbClr val="FF0000"/>
                </a:solidFill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</a:rPr>
              <a:t> ta, </a:t>
            </a:r>
            <a:r>
              <a:rPr lang="en-US" sz="2800" b="1" dirty="0" err="1" smtClean="0">
                <a:solidFill>
                  <a:srgbClr val="FF0000"/>
                </a:solidFill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nghiện</a:t>
            </a:r>
            <a:r>
              <a:rPr lang="en-US" sz="2800" b="1" dirty="0" smtClean="0">
                <a:solidFill>
                  <a:srgbClr val="FF0000"/>
                </a:solidFill>
              </a:rPr>
              <a:t> ma </a:t>
            </a:r>
            <a:r>
              <a:rPr lang="en-US" sz="2800" b="1" dirty="0" err="1" smtClean="0">
                <a:solidFill>
                  <a:srgbClr val="FF0000"/>
                </a:solidFill>
              </a:rPr>
              <a:t>túy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quân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hơn</a:t>
            </a:r>
            <a:r>
              <a:rPr lang="en-US" sz="2800" b="1" dirty="0" smtClean="0">
                <a:solidFill>
                  <a:srgbClr val="FF0000"/>
                </a:solidFill>
              </a:rPr>
              <a:t> 10.000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/ </a:t>
            </a:r>
            <a:r>
              <a:rPr lang="en-US" sz="2800" b="1" dirty="0" err="1" smtClean="0">
                <a:solidFill>
                  <a:srgbClr val="FF0000"/>
                </a:solidFill>
              </a:rPr>
              <a:t>năm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375" y="1532967"/>
            <a:ext cx="5513295" cy="519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28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86871" y="1586753"/>
            <a:ext cx="11465859" cy="31869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	Theo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ma </a:t>
            </a:r>
            <a:r>
              <a:rPr lang="en-US" dirty="0" err="1" smtClean="0"/>
              <a:t>túy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gốc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nhiên</a:t>
            </a:r>
            <a:r>
              <a:rPr lang="en-US" dirty="0" smtClean="0"/>
              <a:t>,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ương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	</a:t>
            </a:r>
            <a:r>
              <a:rPr lang="en-US" dirty="0" err="1" smtClean="0"/>
              <a:t>Chúng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giác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cơn</a:t>
            </a:r>
            <a:r>
              <a:rPr lang="en-US" dirty="0" smtClean="0"/>
              <a:t> </a:t>
            </a:r>
            <a:r>
              <a:rPr lang="en-US" dirty="0" err="1" smtClean="0"/>
              <a:t>đau</a:t>
            </a:r>
            <a:r>
              <a:rPr lang="en-US" dirty="0" smtClean="0"/>
              <a:t>,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hưng</a:t>
            </a:r>
            <a:r>
              <a:rPr lang="en-US" dirty="0" smtClean="0"/>
              <a:t> </a:t>
            </a:r>
            <a:r>
              <a:rPr lang="en-US" dirty="0" err="1" smtClean="0"/>
              <a:t>phấn</a:t>
            </a:r>
            <a:r>
              <a:rPr lang="en-US" dirty="0" smtClean="0"/>
              <a:t>, </a:t>
            </a:r>
            <a:r>
              <a:rPr lang="en-US" dirty="0" err="1" smtClean="0"/>
              <a:t>buồn</a:t>
            </a:r>
            <a:r>
              <a:rPr lang="en-US" dirty="0" smtClean="0"/>
              <a:t> </a:t>
            </a:r>
            <a:r>
              <a:rPr lang="en-US" dirty="0" err="1" smtClean="0"/>
              <a:t>ngủ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chịu</a:t>
            </a:r>
            <a:r>
              <a:rPr lang="en-US" dirty="0" smtClean="0"/>
              <a:t>. Sau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mà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tái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khiến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khó</a:t>
            </a:r>
            <a:r>
              <a:rPr lang="en-US" dirty="0" smtClean="0"/>
              <a:t> </a:t>
            </a:r>
            <a:r>
              <a:rPr lang="en-US" dirty="0" err="1" smtClean="0"/>
              <a:t>chịu</a:t>
            </a:r>
            <a:r>
              <a:rPr lang="en-US" dirty="0" smtClean="0"/>
              <a:t>. 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3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0099"/>
            </a:gs>
            <a:gs pos="19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6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1706" y="351678"/>
            <a:ext cx="4486835" cy="777875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2. </a:t>
            </a:r>
            <a:r>
              <a:rPr lang="en-US" b="1" dirty="0" err="1">
                <a:solidFill>
                  <a:schemeClr val="bg1"/>
                </a:solidFill>
              </a:rPr>
              <a:t>Phân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loại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2" y="2067671"/>
            <a:ext cx="5486400" cy="4351338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ancaloit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Cocain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671" y="2027400"/>
            <a:ext cx="5647764" cy="44319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2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Heroin. </a:t>
            </a: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amphetamin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>
            <a:stCxn id="2" idx="2"/>
          </p:cNvCxnSpPr>
          <p:nvPr/>
        </p:nvCxnSpPr>
        <p:spPr>
          <a:xfrm flipH="1">
            <a:off x="2848535" y="1129553"/>
            <a:ext cx="3406589" cy="8610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</p:cNvCxnSpPr>
          <p:nvPr/>
        </p:nvCxnSpPr>
        <p:spPr>
          <a:xfrm>
            <a:off x="6255124" y="1129553"/>
            <a:ext cx="3101788" cy="861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5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24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9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3.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87" y="1690688"/>
            <a:ext cx="6389914" cy="43513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Lo </a:t>
            </a:r>
            <a:r>
              <a:rPr lang="en-US" dirty="0" err="1"/>
              <a:t>lắng</a:t>
            </a:r>
            <a:r>
              <a:rPr lang="en-US" dirty="0"/>
              <a:t>, </a:t>
            </a:r>
            <a:r>
              <a:rPr lang="en-US" dirty="0" err="1"/>
              <a:t>bất</a:t>
            </a:r>
            <a:r>
              <a:rPr lang="en-US" dirty="0"/>
              <a:t> an, </a:t>
            </a:r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bã</a:t>
            </a:r>
            <a:r>
              <a:rPr lang="en-US" dirty="0"/>
              <a:t>, </a:t>
            </a:r>
            <a:r>
              <a:rPr lang="en-US" dirty="0" err="1"/>
              <a:t>cáu</a:t>
            </a:r>
            <a:r>
              <a:rPr lang="en-US" dirty="0"/>
              <a:t> </a:t>
            </a:r>
            <a:r>
              <a:rPr lang="en-US" dirty="0" err="1"/>
              <a:t>gắt</a:t>
            </a:r>
            <a:r>
              <a:rPr lang="en-US" dirty="0"/>
              <a:t>, </a:t>
            </a:r>
            <a:r>
              <a:rPr lang="en-US" dirty="0" err="1"/>
              <a:t>giận</a:t>
            </a:r>
            <a:r>
              <a:rPr lang="en-US" dirty="0"/>
              <a:t> </a:t>
            </a:r>
            <a:r>
              <a:rPr lang="en-US" dirty="0" err="1"/>
              <a:t>dữ</a:t>
            </a:r>
            <a:endParaRPr lang="en-US" dirty="0"/>
          </a:p>
          <a:p>
            <a:pPr lvl="0"/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cơ</a:t>
            </a:r>
            <a:endParaRPr lang="en-US" dirty="0"/>
          </a:p>
          <a:p>
            <a:pPr lvl="0"/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nôn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nôn</a:t>
            </a:r>
            <a:endParaRPr lang="en-US" dirty="0"/>
          </a:p>
          <a:p>
            <a:pPr lvl="0"/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bò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da.</a:t>
            </a:r>
          </a:p>
          <a:p>
            <a:pPr lvl="0"/>
            <a:r>
              <a:rPr lang="en-US" dirty="0"/>
              <a:t>Da </a:t>
            </a:r>
            <a:r>
              <a:rPr lang="en-US" dirty="0" err="1"/>
              <a:t>nhăn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lở</a:t>
            </a:r>
            <a:r>
              <a:rPr lang="en-US" dirty="0"/>
              <a:t> </a:t>
            </a:r>
            <a:r>
              <a:rPr lang="en-US" dirty="0" err="1"/>
              <a:t>loét</a:t>
            </a:r>
            <a:endParaRPr lang="en-US" dirty="0"/>
          </a:p>
          <a:p>
            <a:pPr lvl="0"/>
            <a:r>
              <a:rPr lang="en-US" dirty="0" err="1"/>
              <a:t>Sụt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  <a:p>
            <a:pPr lvl="0"/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286" y="2412320"/>
            <a:ext cx="6676571" cy="444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81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741" y="1825625"/>
            <a:ext cx="5925456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US" dirty="0" err="1" smtClean="0"/>
              <a:t>Hôi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 smtClean="0"/>
          </a:p>
          <a:p>
            <a:pPr lvl="0"/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máu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 smtClean="0"/>
          </a:p>
          <a:p>
            <a:pPr lvl="0"/>
            <a:r>
              <a:rPr lang="en-US" dirty="0" err="1" smtClean="0"/>
              <a:t>Quầng</a:t>
            </a:r>
            <a:r>
              <a:rPr lang="en-US" dirty="0" smtClean="0"/>
              <a:t> </a:t>
            </a:r>
            <a:r>
              <a:rPr lang="en-US" dirty="0" err="1" smtClean="0"/>
              <a:t>thâm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rệt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Nổi</a:t>
            </a:r>
            <a:r>
              <a:rPr lang="en-US" dirty="0" smtClean="0"/>
              <a:t> da </a:t>
            </a:r>
            <a:r>
              <a:rPr lang="en-US" dirty="0" err="1" smtClean="0"/>
              <a:t>gà</a:t>
            </a:r>
            <a:r>
              <a:rPr lang="en-US" dirty="0" smtClean="0"/>
              <a:t>,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Rối</a:t>
            </a:r>
            <a:r>
              <a:rPr lang="en-US" dirty="0" smtClean="0"/>
              <a:t> </a:t>
            </a:r>
            <a:r>
              <a:rPr lang="en-US" dirty="0" err="1" smtClean="0"/>
              <a:t>loạn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sốt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vã</a:t>
            </a:r>
            <a:r>
              <a:rPr lang="en-US" dirty="0" smtClean="0"/>
              <a:t> </a:t>
            </a:r>
            <a:r>
              <a:rPr lang="en-US" dirty="0" err="1" smtClean="0"/>
              <a:t>mồ</a:t>
            </a:r>
            <a:r>
              <a:rPr lang="en-US" dirty="0" smtClean="0"/>
              <a:t> </a:t>
            </a:r>
            <a:r>
              <a:rPr lang="en-US" dirty="0" err="1" smtClean="0"/>
              <a:t>hôi</a:t>
            </a:r>
            <a:r>
              <a:rPr lang="en-US" dirty="0" smtClean="0"/>
              <a:t>, </a:t>
            </a:r>
            <a:r>
              <a:rPr lang="en-US" dirty="0" err="1" smtClean="0"/>
              <a:t>trụy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sảng</a:t>
            </a:r>
            <a:r>
              <a:rPr lang="en-US" dirty="0" smtClean="0"/>
              <a:t>, </a:t>
            </a: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vẫy</a:t>
            </a:r>
            <a:r>
              <a:rPr lang="en-US" dirty="0" smtClean="0"/>
              <a:t>, la </a:t>
            </a:r>
            <a:r>
              <a:rPr lang="en-US" dirty="0" err="1" smtClean="0"/>
              <a:t>hét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3.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08406"/>
            <a:ext cx="5845628" cy="47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48646" cy="1325563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2/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6577" cy="4351338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s://thcsmyphuoc.bencat.edu.vn/uploads/thcsmyphuoc/news/2020_04/image-20200426211040-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17" y="365125"/>
            <a:ext cx="6400799" cy="62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196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25137" y="1489166"/>
            <a:ext cx="4112623" cy="35121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sút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trộm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lừa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pic>
        <p:nvPicPr>
          <p:cNvPr id="2050" name="Picture 2" descr="https://thcsmyphuoc.bencat.edu.vn/uploads/thcsmyphuoc/news/2020_04/image-20200426211040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83" y="0"/>
            <a:ext cx="3997234" cy="33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iengchuong.vn/Image.aspx?id=599&amp;ts=626&amp;lm=634672400644670000&amp;ty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286" y="3229192"/>
            <a:ext cx="4441371" cy="31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ỈNH ĐOÀN QUẢNG TR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382" y="181191"/>
            <a:ext cx="2626723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9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7829"/>
            <a:ext cx="3864429" cy="927462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91272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3076" name="Picture 4" descr="Tin tức - Sự kiện - Nâng cao hiệu quả công tác cai nghiện ma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477" y="210082"/>
            <a:ext cx="3657600" cy="296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áo động xu hướng 'trẻ hóa' sử dụng ma túy - Báo V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54" y="3265884"/>
            <a:ext cx="4937760" cy="339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4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032000" y="650876"/>
            <a:ext cx="8128000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sz="4000" b="1" dirty="0" smtClean="0">
                <a:latin typeface="+mn-lt"/>
                <a:cs typeface="Arial" pitchFamily="34" charset="0"/>
              </a:rPr>
              <a:t>MỘT SỐ QUY ĐỊNH</a:t>
            </a:r>
            <a:endParaRPr lang="en-US" sz="4000" b="1" dirty="0">
              <a:latin typeface="+mn-lt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5851" y="2286000"/>
            <a:ext cx="10363200" cy="26670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dirty="0">
                <a:latin typeface="Arial" pitchFamily="34" charset="0"/>
                <a:cs typeface="Arial" pitchFamily="34" charset="0"/>
              </a:rPr>
              <a:t>Việc xử lý đối với người có hành vi vi phạm các quy định của pháp luật về phòng, chống ma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tuý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78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le 22"/>
          <p:cNvSpPr/>
          <p:nvPr/>
        </p:nvSpPr>
        <p:spPr>
          <a:xfrm>
            <a:off x="-1" y="1066800"/>
            <a:ext cx="12192000" cy="236774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>
                <a:latin typeface="Arial" pitchFamily="34" charset="0"/>
                <a:cs typeface="Arial" pitchFamily="34" charset="0"/>
              </a:rPr>
              <a:t>Luật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chống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ma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tuy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đã được Quốc hội nước Cộng hòa xã hội chủ nghĩa Việt Nam khóa X, kỳ họp thứ 8 thông qua ngày 09 tháng 12 năm 2000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0" y="4800600"/>
            <a:ext cx="12192000" cy="16002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ó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hiệu lực thi hành từ ngày 01 tháng 6 năm 2001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59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le 22"/>
          <p:cNvSpPr/>
          <p:nvPr/>
        </p:nvSpPr>
        <p:spPr>
          <a:xfrm>
            <a:off x="-1" y="1066800"/>
            <a:ext cx="12192000" cy="236774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>
                <a:latin typeface="Arial" pitchFamily="34" charset="0"/>
                <a:cs typeface="Arial" pitchFamily="34" charset="0"/>
              </a:rPr>
              <a:t>Quốc hội nước Cộng hòa xã hội chủ nghĩa Việt Nam khóa XII, kỳ họp thứ 3 ngày 03 tháng 06 năm 2008, </a:t>
            </a:r>
            <a:r>
              <a:rPr lang="vi-V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đã sửa đổi, bổ sung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một số điều của 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Luật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Phòng, chống ma túy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0" y="4800600"/>
            <a:ext cx="12192000" cy="1600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ó 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hiệu </a:t>
            </a:r>
            <a:r>
              <a:rPr lang="vi-VN" sz="2800" b="1" dirty="0">
                <a:latin typeface="Arial" pitchFamily="34" charset="0"/>
                <a:cs typeface="Arial" pitchFamily="34" charset="0"/>
              </a:rPr>
              <a:t>lực thi hành từ </a:t>
            </a:r>
            <a:r>
              <a:rPr lang="vi-V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ngày 01 tháng 01 năm 2009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22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032000" y="650876"/>
            <a:ext cx="8128000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sz="4000" b="1" dirty="0" smtClean="0">
                <a:latin typeface="+mn-lt"/>
                <a:cs typeface="Arial" pitchFamily="34" charset="0"/>
              </a:rPr>
              <a:t>MỘT SỐ QUY ĐỊNH</a:t>
            </a:r>
            <a:endParaRPr lang="en-US" sz="4000" b="1" dirty="0">
              <a:latin typeface="+mn-lt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5851" y="2286000"/>
            <a:ext cx="10363200" cy="26670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dirty="0">
                <a:latin typeface="Arial" pitchFamily="34" charset="0"/>
                <a:cs typeface="Arial" pitchFamily="34" charset="0"/>
              </a:rPr>
              <a:t>Việc xử lý đối với người có hành vi vi phạm các quy định của pháp luật về phòng, chống ma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tuý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08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0" y="757238"/>
            <a:ext cx="9753600" cy="15287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Mọi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hành vi vi phạm pháp luật về phòng, chống ma tuý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phải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30400" y="2438400"/>
            <a:ext cx="10261600" cy="1143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được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xử lý kịp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thời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nghiêm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minh theo quy định của pháp 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30400" y="3733800"/>
            <a:ext cx="10261600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việc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xử lý phải kiên quyết, công </a:t>
            </a:r>
            <a:r>
              <a:rPr lang="vi-VN" sz="3600" dirty="0" smtClean="0">
                <a:latin typeface="Arial" pitchFamily="34" charset="0"/>
                <a:cs typeface="Arial" pitchFamily="34" charset="0"/>
              </a:rPr>
              <a:t>khai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930400" y="4828310"/>
            <a:ext cx="10261600" cy="17248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 smtClean="0">
                <a:latin typeface="Arial" pitchFamily="34" charset="0"/>
                <a:cs typeface="Arial" pitchFamily="34" charset="0"/>
              </a:rPr>
              <a:t>thông </a:t>
            </a:r>
            <a:r>
              <a:rPr lang="vi-VN" sz="3600" dirty="0">
                <a:latin typeface="Arial" pitchFamily="34" charset="0"/>
                <a:cs typeface="Arial" pitchFamily="34" charset="0"/>
              </a:rPr>
              <a:t>báo cho cơ quan, tổ chức, chính quyền cơ sở nơi người vi phạm làm việc hoặc cư trú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endCxn id="9" idx="1"/>
          </p:cNvCxnSpPr>
          <p:nvPr/>
        </p:nvCxnSpPr>
        <p:spPr>
          <a:xfrm flipV="1">
            <a:off x="304800" y="3009900"/>
            <a:ext cx="1625600" cy="118110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11" idx="1"/>
          </p:cNvCxnSpPr>
          <p:nvPr/>
        </p:nvCxnSpPr>
        <p:spPr>
          <a:xfrm>
            <a:off x="304800" y="4191000"/>
            <a:ext cx="1625600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04800" y="4191000"/>
            <a:ext cx="1625600" cy="1600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76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0" y="1676400"/>
            <a:ext cx="12192000" cy="228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Người nào sử dụng tài sản, phương tiện của mình để chứa chấp hoặc tạo điều kiện cho các hoạt động trái phép về ma </a:t>
            </a:r>
            <a:r>
              <a:rPr lang="vi-VN" sz="3600" b="1" dirty="0" smtClean="0">
                <a:cs typeface="Arial" pitchFamily="34" charset="0"/>
              </a:rPr>
              <a:t>tuý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-36945" y="4267200"/>
            <a:ext cx="12192000" cy="1905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cs typeface="Arial" pitchFamily="34" charset="0"/>
              </a:rPr>
              <a:t>K</a:t>
            </a:r>
            <a:r>
              <a:rPr lang="vi-VN" sz="3600" b="1" dirty="0" smtClean="0">
                <a:cs typeface="Arial" pitchFamily="34" charset="0"/>
              </a:rPr>
              <a:t>hông </a:t>
            </a:r>
            <a:r>
              <a:rPr lang="vi-VN" sz="3600" b="1" dirty="0">
                <a:cs typeface="Arial" pitchFamily="34" charset="0"/>
              </a:rPr>
              <a:t>thực hiện hoặc thực hiện không đầy đủ yêu cầu của cơ quan có thẩm quyền về phòng, chống </a:t>
            </a:r>
            <a:r>
              <a:rPr lang="vi-VN" sz="3600" b="1" dirty="0" smtClean="0">
                <a:cs typeface="Arial" pitchFamily="34" charset="0"/>
              </a:rPr>
              <a:t>ma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95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0" y="1295401"/>
            <a:ext cx="12192000" cy="198040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cs typeface="Arial" pitchFamily="34" charset="0"/>
              </a:rPr>
              <a:t>cản </a:t>
            </a:r>
            <a:r>
              <a:rPr lang="vi-VN" sz="3600" b="1" dirty="0">
                <a:cs typeface="Arial" pitchFamily="34" charset="0"/>
              </a:rPr>
              <a:t>trở, chống đối, xâm phạm tính mạng, sức khoẻ, danh </a:t>
            </a:r>
            <a:r>
              <a:rPr lang="vi-VN" sz="3600" b="1" dirty="0" smtClean="0">
                <a:cs typeface="Arial" pitchFamily="34" charset="0"/>
              </a:rPr>
              <a:t>dự</a:t>
            </a:r>
            <a:r>
              <a:rPr lang="en-US" sz="3600" b="1" dirty="0" smtClean="0">
                <a:cs typeface="Arial" pitchFamily="34" charset="0"/>
              </a:rPr>
              <a:t>...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3810001"/>
            <a:ext cx="12192000" cy="19804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của người tố giác, người làm chứng, người bị hại </a:t>
            </a:r>
            <a:r>
              <a:rPr lang="vi-VN" sz="3600" b="1" dirty="0" smtClean="0">
                <a:cs typeface="Arial" pitchFamily="34" charset="0"/>
              </a:rPr>
              <a:t>, </a:t>
            </a:r>
            <a:r>
              <a:rPr lang="vi-VN" sz="3600" b="1" dirty="0">
                <a:cs typeface="Arial" pitchFamily="34" charset="0"/>
              </a:rPr>
              <a:t>người thi hành công vụ hoặc có hành vi khác </a:t>
            </a:r>
            <a:r>
              <a:rPr lang="vi-VN" sz="3600" b="1" dirty="0" smtClean="0">
                <a:cs typeface="Arial" pitchFamily="34" charset="0"/>
              </a:rPr>
              <a:t>vi</a:t>
            </a:r>
            <a:r>
              <a:rPr lang="en-US" sz="3600" b="1" dirty="0" smtClean="0">
                <a:cs typeface="Arial" pitchFamily="34" charset="0"/>
              </a:rPr>
              <a:t>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2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0" y="755853"/>
            <a:ext cx="12192000" cy="3582193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b="1" dirty="0">
                <a:solidFill>
                  <a:schemeClr val="tx1"/>
                </a:solidFill>
              </a:rPr>
              <a:t>tuỳ theo tính chất, mức độ vi phạm mà bị xử lý hành chính hoặc truy cứu trách nhiệm hình sự</a:t>
            </a:r>
            <a:r>
              <a:rPr lang="vi-VN" sz="3200" dirty="0">
                <a:solidFill>
                  <a:schemeClr val="tx1"/>
                </a:solidFill>
              </a:rPr>
              <a:t>; 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0" y="3275808"/>
            <a:ext cx="12192000" cy="3582193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b="1" dirty="0" smtClean="0">
                <a:solidFill>
                  <a:schemeClr val="tx1"/>
                </a:solidFill>
              </a:rPr>
              <a:t>nếu </a:t>
            </a:r>
            <a:r>
              <a:rPr lang="vi-VN" sz="3200" b="1" dirty="0">
                <a:solidFill>
                  <a:schemeClr val="tx1"/>
                </a:solidFill>
              </a:rPr>
              <a:t>gây thiệt hại thì phải bồi thường theo quy định của pháp luật.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91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95402"/>
            <a:ext cx="12192000" cy="2139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Người nào lợi dụng chức vụ, quyền hạn vi phạm các quy định của Luật này trong khi thi hành nhiệm vụ về phòng, chống ma tuý </a:t>
            </a:r>
            <a:r>
              <a:rPr lang="vi-VN" sz="3600" b="1" dirty="0" smtClean="0">
                <a:cs typeface="Arial" pitchFamily="34" charset="0"/>
              </a:rPr>
              <a:t>thì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8473" y="3581401"/>
            <a:ext cx="12192000" cy="17526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tuỳ theo tính chất, mức độ vi phạm mà bị xử lý kỷ luật hoặc truy cứu trách nhiệm hình </a:t>
            </a:r>
            <a:r>
              <a:rPr lang="vi-VN" sz="3600" b="1" dirty="0" smtClean="0">
                <a:cs typeface="Arial" pitchFamily="34" charset="0"/>
              </a:rPr>
              <a:t>sự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5486400"/>
            <a:ext cx="12192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cs typeface="Arial" pitchFamily="34" charset="0"/>
              </a:rPr>
              <a:t>nếu </a:t>
            </a:r>
            <a:r>
              <a:rPr lang="vi-VN" sz="3600" b="1" dirty="0">
                <a:cs typeface="Arial" pitchFamily="34" charset="0"/>
              </a:rPr>
              <a:t>gây thiệt hại thì phải bồi thường theo quy định của pháp luật</a:t>
            </a:r>
            <a:r>
              <a:rPr lang="vi-VN" sz="3600" b="1" dirty="0" smtClean="0">
                <a:cs typeface="Arial" pitchFamily="34" charset="0"/>
              </a:rPr>
              <a:t>.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2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6"/>
            <a:ext cx="12192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BỘ LUẬT HÌNH SỰ 2015 </a:t>
            </a:r>
            <a:endParaRPr lang="en-US" sz="3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solidFill>
                  <a:srgbClr val="C00000"/>
                </a:solidFill>
              </a:rPr>
              <a:t>SỬA </a:t>
            </a:r>
            <a:r>
              <a:rPr lang="vi-VN" sz="3200" b="1" dirty="0">
                <a:solidFill>
                  <a:srgbClr val="C00000"/>
                </a:solidFill>
              </a:rPr>
              <a:t>ĐỔI BỔ SUNG NĂM 2017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43200"/>
            <a:ext cx="12192000" cy="2133601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TỘI PHẠM VỀ MA TUÝ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2309" y="5681664"/>
            <a:ext cx="7879292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247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259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68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6764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247.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trồng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thuốc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phiện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côca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chứa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/>
              <a:t>ma </a:t>
            </a:r>
            <a:r>
              <a:rPr lang="en-US" sz="3600" b="1" dirty="0" err="1"/>
              <a:t>túy</a:t>
            </a:r>
            <a:r>
              <a:rPr lang="en-US" sz="3600" b="1" dirty="0"/>
              <a:t>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657600"/>
            <a:ext cx="10536571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sáu tháng đến 7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5334000"/>
            <a:ext cx="10536571" cy="1162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50.000.000 đồng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15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2954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248.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xuất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628900"/>
            <a:ext cx="10536571" cy="1028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tử hình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886200"/>
            <a:ext cx="10536571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45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2954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249.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trữ</a:t>
            </a:r>
            <a:r>
              <a:rPr lang="en-US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628900"/>
            <a:ext cx="10536571" cy="10287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đến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886200"/>
            <a:ext cx="10536571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4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2954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250.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628900"/>
            <a:ext cx="10536571" cy="10287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hoặc tử hình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614253" y="3886200"/>
            <a:ext cx="10536571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500.000.000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67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2954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251.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mua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bán</a:t>
            </a: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phép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ma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628900"/>
            <a:ext cx="10536571" cy="10287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thân hoặc tử hình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614253" y="3886200"/>
            <a:ext cx="10536571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80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295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252.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chiếm đoạt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628900"/>
            <a:ext cx="10536571" cy="1028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năm đến 20 năm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hoặc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886200"/>
            <a:ext cx="10536571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35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6002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253.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tàng trữ, vận chuyển, mua bán hoặc chiếm đoạt tiền chất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dùng vào việc sản xuất trái phép chất ma tú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971800"/>
            <a:ext cx="10536571" cy="914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20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962400"/>
            <a:ext cx="10536571" cy="914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07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12192000" cy="21336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254.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 xuất, tàng trữ, vận chuyển hoặc mua bán phương tiện, dụng cụ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 dùng vào việc sản xuất hoặc 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276600"/>
            <a:ext cx="10536571" cy="6096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962400"/>
            <a:ext cx="10536571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12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12192000" cy="16002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255.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tổ chức sử dụng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2743200"/>
            <a:ext cx="10536571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3810000"/>
            <a:ext cx="10536571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01612" y="4953000"/>
            <a:ext cx="10536571" cy="19050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ấm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đảm nhiệm chức vụ, cấm hành nghề hoặc làm công việc nhất định từ 01 năm đến 05 năm hoặc tịch thu một phần hoặc toàn bộ tài sản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4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990600"/>
            <a:ext cx="12192000" cy="1600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256.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chứa chấp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việc 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124200"/>
            <a:ext cx="10536571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4495800"/>
            <a:ext cx="10536571" cy="1981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đồng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0.000.000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đồng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hoặc tịch thu một phần hoặc toàn bộ tài sản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37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19200"/>
            <a:ext cx="12192000" cy="16002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257.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cưỡng bức người khác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sử dụng trái phép chất ma túy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505200"/>
            <a:ext cx="10536571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4953000"/>
            <a:ext cx="10536571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87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524000"/>
            <a:ext cx="12192000" cy="16002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258.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lôi kéo người khác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sử dụng trái phép chất ma tuý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733800"/>
            <a:ext cx="10536571" cy="914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thân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5257800"/>
            <a:ext cx="10536571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5.000.000 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94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95400"/>
            <a:ext cx="12192000" cy="16002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259. 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Tội vi phạm </a:t>
            </a:r>
            <a:r>
              <a:rPr lang="vi-VN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 định về quản lý, sử dụng chất ma túy, tiền chất</a:t>
            </a:r>
            <a:r>
              <a:rPr lang="vi-VN" sz="3600" b="1" dirty="0">
                <a:latin typeface="Arial" pitchFamily="34" charset="0"/>
                <a:cs typeface="Arial" pitchFamily="34" charset="0"/>
              </a:rPr>
              <a:t>, thuốc gây nghiện, thuốc hướng thần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614253" y="3352800"/>
            <a:ext cx="10536571" cy="91440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Có 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tù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năm đến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năm</a:t>
            </a:r>
            <a:endParaRPr lang="vi-VN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4253" y="4648200"/>
            <a:ext cx="10536571" cy="16764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thể bị phạt </a:t>
            </a:r>
            <a:r>
              <a:rPr lang="vi-VN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 từ </a:t>
            </a:r>
            <a:r>
              <a:rPr lang="en-US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.000.000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đồng đến </a:t>
            </a:r>
            <a:r>
              <a:rPr lang="vi-VN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50.000.000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04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85685" y="415926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-7938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0" y="1295401"/>
            <a:ext cx="4673600" cy="13716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cs typeface="Arial" pitchFamily="34" charset="0"/>
              </a:rPr>
              <a:t>KẾT LUẬN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946400" y="4801394"/>
            <a:ext cx="9245600" cy="152320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tuỳ theo mức độ vi phạm mà có các hình thức xử phạt như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46400" y="3200400"/>
            <a:ext cx="9245600" cy="114220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cs typeface="Arial" pitchFamily="34" charset="0"/>
              </a:rPr>
              <a:t>Các </a:t>
            </a:r>
            <a:r>
              <a:rPr lang="vi-VN" sz="3600" b="1" dirty="0">
                <a:cs typeface="Arial" pitchFamily="34" charset="0"/>
              </a:rPr>
              <a:t>hình thức xử phạt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8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930400" y="1041400"/>
            <a:ext cx="94488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1" y="838200"/>
            <a:ext cx="3786311" cy="2047875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- </a:t>
              </a:r>
              <a:r>
                <a:rPr lang="vi-VN" sz="2800" b="1" dirty="0" smtClean="0"/>
                <a:t>Phạt </a:t>
              </a:r>
              <a:r>
                <a:rPr lang="vi-VN" sz="2800" b="1" dirty="0">
                  <a:solidFill>
                    <a:srgbClr val="C00000"/>
                  </a:solidFill>
                </a:rPr>
                <a:t>tù</a:t>
              </a:r>
              <a:r>
                <a:rPr lang="vi-VN" sz="2800" b="1" dirty="0"/>
                <a:t> từ 1 năm đến tù chung thân</a:t>
              </a:r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-1" y="3434543"/>
            <a:ext cx="5150175" cy="2720283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661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-</a:t>
              </a:r>
              <a:r>
                <a:rPr lang="en-US" sz="2800" b="1" dirty="0" smtClean="0"/>
                <a:t> </a:t>
              </a:r>
              <a:r>
                <a:rPr lang="vi-VN" sz="2800" b="1" dirty="0" smtClean="0"/>
                <a:t>Phạt </a:t>
              </a:r>
              <a:r>
                <a:rPr lang="vi-VN" sz="2800" b="1" dirty="0">
                  <a:solidFill>
                    <a:srgbClr val="C00000"/>
                  </a:solidFill>
                </a:rPr>
                <a:t>tiền</a:t>
              </a:r>
              <a:r>
                <a:rPr lang="vi-VN" sz="2800" b="1" dirty="0"/>
                <a:t> từ năm triệu đến năm trăm triệu đồng</a:t>
              </a:r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775200" y="4641848"/>
            <a:ext cx="5924551" cy="2449277"/>
            <a:chOff x="3248025" y="3752850"/>
            <a:chExt cx="1795909" cy="1885950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06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-</a:t>
              </a:r>
              <a:r>
                <a:rPr lang="vi-VN" sz="2800" b="1" dirty="0" smtClean="0">
                  <a:solidFill>
                    <a:srgbClr val="C00000"/>
                  </a:solidFill>
                </a:rPr>
                <a:t>Tịch </a:t>
              </a:r>
              <a:r>
                <a:rPr lang="vi-VN" sz="2800" b="1" dirty="0">
                  <a:solidFill>
                    <a:srgbClr val="C00000"/>
                  </a:solidFill>
                </a:rPr>
                <a:t>thu </a:t>
              </a:r>
              <a:r>
                <a:rPr lang="vi-VN" sz="2800" b="1" dirty="0"/>
                <a:t>1 phần hoặc toàn bộ </a:t>
              </a:r>
              <a:r>
                <a:rPr lang="vi-VN" sz="2800" b="1" dirty="0">
                  <a:solidFill>
                    <a:srgbClr val="C00000"/>
                  </a:solidFill>
                </a:rPr>
                <a:t>tài sản</a:t>
              </a:r>
              <a:r>
                <a:rPr lang="vi-VN" sz="2800" b="1" dirty="0"/>
                <a:t>… </a:t>
              </a:r>
              <a:r>
                <a:rPr lang="vi-VN" sz="2800" b="1" dirty="0">
                  <a:solidFill>
                    <a:srgbClr val="C00000"/>
                  </a:solidFill>
                </a:rPr>
                <a:t>cấm đảm nhiệm chức vụ</a:t>
              </a:r>
              <a:r>
                <a:rPr lang="vi-VN" sz="2800" b="1" dirty="0"/>
                <a:t> từ 1 đến 5 năm</a:t>
              </a:r>
              <a:endParaRPr lang="en-US" sz="28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4470401" y="2496130"/>
            <a:ext cx="69087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phạt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3985685" y="423864"/>
            <a:ext cx="3905249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KẾT LUẬN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1" y="0"/>
            <a:ext cx="2592916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16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644771" y="2052674"/>
            <a:ext cx="3657599" cy="422368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687867" y="3607800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300" y="1802316"/>
            <a:ext cx="4492528" cy="2362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9301" y="4305732"/>
            <a:ext cx="4460869" cy="232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42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362200" y="1167825"/>
            <a:ext cx="3962401" cy="5385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904999" y="259238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066801"/>
            <a:ext cx="4078377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716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514600" y="1167826"/>
            <a:ext cx="3429000" cy="56901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828800" y="344328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6125" y="1167825"/>
            <a:ext cx="4011153" cy="3009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36" y="4177726"/>
            <a:ext cx="4027736" cy="268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153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062162" y="835312"/>
            <a:ext cx="3500438" cy="60960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dỗ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509712" y="346976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1" y="1144407"/>
            <a:ext cx="3376613" cy="20574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3288001"/>
            <a:ext cx="4724400" cy="36519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37513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590800" y="1349949"/>
            <a:ext cx="76200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133600" y="212486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2" y="3927476"/>
            <a:ext cx="3545668" cy="2930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3963" y="3927476"/>
            <a:ext cx="3190875" cy="293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4838" y="3994725"/>
            <a:ext cx="2466975" cy="27108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211202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686050" y="1221362"/>
            <a:ext cx="75438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209800" y="2439194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789" y="14878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5482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840" y="3927474"/>
            <a:ext cx="4723961" cy="2930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3968747"/>
            <a:ext cx="3810000" cy="28892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42930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5085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2110</Words>
  <Application>Microsoft Office PowerPoint</Application>
  <PresentationFormat>Custom</PresentationFormat>
  <Paragraphs>170</Paragraphs>
  <Slides>40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1. Ma túy là gì?</vt:lpstr>
      <vt:lpstr>1. Ma túy là gì?</vt:lpstr>
      <vt:lpstr>2. Phân loại ma túy</vt:lpstr>
      <vt:lpstr>3. Các triệu chứng của người nghiện ma túy</vt:lpstr>
      <vt:lpstr>3. Các triệu chứng của người nghiện ma túy</vt:lpstr>
      <vt:lpstr>2/ Tác hại của ma túy</vt:lpstr>
      <vt:lpstr>- Đối với gia đình:  </vt:lpstr>
      <vt:lpstr>  Đối với xã hội: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E5470Q</cp:lastModifiedBy>
  <cp:revision>6</cp:revision>
  <dcterms:created xsi:type="dcterms:W3CDTF">2020-07-23T14:48:53Z</dcterms:created>
  <dcterms:modified xsi:type="dcterms:W3CDTF">2020-07-29T10:10:32Z</dcterms:modified>
</cp:coreProperties>
</file>